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732" r:id="rId2"/>
    <p:sldMasterId id="2147483744" r:id="rId3"/>
    <p:sldMasterId id="2147483756" r:id="rId4"/>
    <p:sldMasterId id="2147483768" r:id="rId5"/>
    <p:sldMasterId id="2147483780" r:id="rId6"/>
  </p:sldMasterIdLst>
  <p:notesMasterIdLst>
    <p:notesMasterId r:id="rId26"/>
  </p:notesMasterIdLst>
  <p:sldIdLst>
    <p:sldId id="257" r:id="rId7"/>
    <p:sldId id="259" r:id="rId8"/>
    <p:sldId id="258" r:id="rId9"/>
    <p:sldId id="281" r:id="rId10"/>
    <p:sldId id="283" r:id="rId11"/>
    <p:sldId id="284" r:id="rId12"/>
    <p:sldId id="285" r:id="rId13"/>
    <p:sldId id="286" r:id="rId14"/>
    <p:sldId id="287" r:id="rId15"/>
    <p:sldId id="261" r:id="rId16"/>
    <p:sldId id="262" r:id="rId17"/>
    <p:sldId id="264" r:id="rId18"/>
    <p:sldId id="271" r:id="rId19"/>
    <p:sldId id="269" r:id="rId20"/>
    <p:sldId id="275" r:id="rId21"/>
    <p:sldId id="277" r:id="rId22"/>
    <p:sldId id="279" r:id="rId23"/>
    <p:sldId id="288" r:id="rId24"/>
    <p:sldId id="289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1FCC16-F8FB-45A6-B365-6571DD09397D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D12F496A-BB28-42DF-8C59-7D722ED78DD0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dirty="0" smtClean="0"/>
            <a:t>Для детей всех возрастов и их родителей ( законных представителей)</a:t>
          </a:r>
          <a:endParaRPr lang="ru-RU" dirty="0"/>
        </a:p>
      </dgm:t>
    </dgm:pt>
    <dgm:pt modelId="{74E87D87-3342-416F-8BE1-2FFF9A23BA62}" type="parTrans" cxnId="{A4812889-9CB8-485B-A6BD-8B395865ECB5}">
      <dgm:prSet/>
      <dgm:spPr/>
      <dgm:t>
        <a:bodyPr/>
        <a:lstStyle/>
        <a:p>
          <a:endParaRPr lang="ru-RU"/>
        </a:p>
      </dgm:t>
    </dgm:pt>
    <dgm:pt modelId="{62F13CD9-471A-43AC-BB82-21BA614552D2}" type="sibTrans" cxnId="{A4812889-9CB8-485B-A6BD-8B395865ECB5}">
      <dgm:prSet/>
      <dgm:spPr/>
      <dgm:t>
        <a:bodyPr/>
        <a:lstStyle/>
        <a:p>
          <a:endParaRPr lang="ru-RU"/>
        </a:p>
      </dgm:t>
    </dgm:pt>
    <dgm:pt modelId="{D09F6916-F35D-47F2-9A01-AFB6A9859AEA}">
      <dgm:prSet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ru-RU" dirty="0" smtClean="0"/>
            <a:t>Для детей с особыми потребностями, включая дефицит ЦНС</a:t>
          </a:r>
          <a:endParaRPr lang="ru-RU" dirty="0"/>
        </a:p>
      </dgm:t>
    </dgm:pt>
    <dgm:pt modelId="{844B272C-F273-43FC-BA44-31F6BEE0B3A5}" type="parTrans" cxnId="{B1E437A7-2A43-4A20-BFD9-6945CA0CD208}">
      <dgm:prSet/>
      <dgm:spPr/>
      <dgm:t>
        <a:bodyPr/>
        <a:lstStyle/>
        <a:p>
          <a:endParaRPr lang="ru-RU"/>
        </a:p>
      </dgm:t>
    </dgm:pt>
    <dgm:pt modelId="{2355864A-0DDB-45A3-96F8-9F9278FEFF52}" type="sibTrans" cxnId="{B1E437A7-2A43-4A20-BFD9-6945CA0CD208}">
      <dgm:prSet/>
      <dgm:spPr/>
      <dgm:t>
        <a:bodyPr/>
        <a:lstStyle/>
        <a:p>
          <a:endParaRPr lang="ru-RU"/>
        </a:p>
      </dgm:t>
    </dgm:pt>
    <dgm:pt modelId="{F2A96FC8-B4BD-40A2-83D5-F004E67B5688}">
      <dgm:prSet/>
      <dgm:spPr/>
      <dgm:t>
        <a:bodyPr/>
        <a:lstStyle/>
        <a:p>
          <a:pPr rtl="0"/>
          <a:r>
            <a:rPr lang="ru-RU" dirty="0" smtClean="0"/>
            <a:t>Для детей с </a:t>
          </a:r>
          <a:r>
            <a:rPr lang="ru-RU" dirty="0" err="1" smtClean="0"/>
            <a:t>девиантным</a:t>
          </a:r>
          <a:r>
            <a:rPr lang="ru-RU" dirty="0" smtClean="0"/>
            <a:t> поведением , трудных подростков и их родителей</a:t>
          </a:r>
          <a:endParaRPr lang="ru-RU" dirty="0"/>
        </a:p>
      </dgm:t>
    </dgm:pt>
    <dgm:pt modelId="{BCE94DF9-F289-4986-B7C4-68E1E9D04644}" type="parTrans" cxnId="{DAFE5DBF-E437-45A3-A178-C9FE8EF274AF}">
      <dgm:prSet/>
      <dgm:spPr/>
      <dgm:t>
        <a:bodyPr/>
        <a:lstStyle/>
        <a:p>
          <a:endParaRPr lang="ru-RU"/>
        </a:p>
      </dgm:t>
    </dgm:pt>
    <dgm:pt modelId="{A735216A-C926-4037-BBEE-D966CCF4EA7B}" type="sibTrans" cxnId="{DAFE5DBF-E437-45A3-A178-C9FE8EF274AF}">
      <dgm:prSet/>
      <dgm:spPr/>
      <dgm:t>
        <a:bodyPr/>
        <a:lstStyle/>
        <a:p>
          <a:endParaRPr lang="ru-RU"/>
        </a:p>
      </dgm:t>
    </dgm:pt>
    <dgm:pt modelId="{8032AC14-8EA7-4D8F-9CC7-1F136BDC6C1C}">
      <dgm:prSet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ru-RU" dirty="0" smtClean="0"/>
            <a:t>Для детей и подростков, вступивших в конфликт с законом</a:t>
          </a:r>
          <a:endParaRPr lang="ru-RU" dirty="0"/>
        </a:p>
      </dgm:t>
    </dgm:pt>
    <dgm:pt modelId="{287D4EBD-FAB7-42D6-9D09-EE6E09B2F668}" type="parTrans" cxnId="{4A05A514-A1A7-4A92-9D73-9EE566BAA8CE}">
      <dgm:prSet/>
      <dgm:spPr/>
      <dgm:t>
        <a:bodyPr/>
        <a:lstStyle/>
        <a:p>
          <a:endParaRPr lang="ru-RU"/>
        </a:p>
      </dgm:t>
    </dgm:pt>
    <dgm:pt modelId="{AE59DBA4-4A76-4015-A2EE-77AD35B7BE1E}" type="sibTrans" cxnId="{4A05A514-A1A7-4A92-9D73-9EE566BAA8CE}">
      <dgm:prSet/>
      <dgm:spPr/>
      <dgm:t>
        <a:bodyPr/>
        <a:lstStyle/>
        <a:p>
          <a:endParaRPr lang="ru-RU"/>
        </a:p>
      </dgm:t>
    </dgm:pt>
    <dgm:pt modelId="{7161DC8C-31C8-4CA1-BB0C-0A25ED192129}">
      <dgm:prSet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Для детей, оказавшихся в трудной жизненной ситуации</a:t>
          </a:r>
          <a:endParaRPr lang="ru-RU" dirty="0"/>
        </a:p>
      </dgm:t>
    </dgm:pt>
    <dgm:pt modelId="{F3AA6217-5B54-44B4-B3F3-C7FB560FC04F}" type="parTrans" cxnId="{CECC72D1-0F19-47B6-B83C-7C8BCCB95519}">
      <dgm:prSet/>
      <dgm:spPr/>
    </dgm:pt>
    <dgm:pt modelId="{4FF78DC5-A41A-4A3B-8E24-0E6FABB6DB50}" type="sibTrans" cxnId="{CECC72D1-0F19-47B6-B83C-7C8BCCB95519}">
      <dgm:prSet/>
      <dgm:spPr/>
    </dgm:pt>
    <dgm:pt modelId="{B23AE9AD-9526-4006-A92A-EF60192E2950}" type="pres">
      <dgm:prSet presAssocID="{751FCC16-F8FB-45A6-B365-6571DD09397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F7DF9F0-205F-428E-A3E3-95049ACFB9A5}" type="pres">
      <dgm:prSet presAssocID="{D12F496A-BB28-42DF-8C59-7D722ED78DD0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CC629D-7B8E-43D1-8A89-D84ACAAA98AC}" type="pres">
      <dgm:prSet presAssocID="{62F13CD9-471A-43AC-BB82-21BA614552D2}" presName="spacer" presStyleCnt="0"/>
      <dgm:spPr/>
    </dgm:pt>
    <dgm:pt modelId="{08A3FC39-B7C6-4792-9293-8E3FF8B8C1AA}" type="pres">
      <dgm:prSet presAssocID="{D09F6916-F35D-47F2-9A01-AFB6A9859AEA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688F89-5575-4C6E-8FEC-655C114E47F0}" type="pres">
      <dgm:prSet presAssocID="{2355864A-0DDB-45A3-96F8-9F9278FEFF52}" presName="spacer" presStyleCnt="0"/>
      <dgm:spPr/>
    </dgm:pt>
    <dgm:pt modelId="{E72CBDEA-241D-45C9-9A26-8DDC8BDAE39A}" type="pres">
      <dgm:prSet presAssocID="{7161DC8C-31C8-4CA1-BB0C-0A25ED192129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E02D9B-C9B3-4C15-A0FB-D3ED2BC791CC}" type="pres">
      <dgm:prSet presAssocID="{4FF78DC5-A41A-4A3B-8E24-0E6FABB6DB50}" presName="spacer" presStyleCnt="0"/>
      <dgm:spPr/>
    </dgm:pt>
    <dgm:pt modelId="{4452B81C-15BE-4A24-BB75-E3849EE03FB2}" type="pres">
      <dgm:prSet presAssocID="{F2A96FC8-B4BD-40A2-83D5-F004E67B5688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A367D5-35E7-4270-BCCC-D49CA90042D2}" type="pres">
      <dgm:prSet presAssocID="{A735216A-C926-4037-BBEE-D966CCF4EA7B}" presName="spacer" presStyleCnt="0"/>
      <dgm:spPr/>
    </dgm:pt>
    <dgm:pt modelId="{73899FDF-4194-4B74-BF48-E96FA8D97F10}" type="pres">
      <dgm:prSet presAssocID="{8032AC14-8EA7-4D8F-9CC7-1F136BDC6C1C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1B99D87-7E44-48A1-9A52-24C28EF9ED03}" type="presOf" srcId="{7161DC8C-31C8-4CA1-BB0C-0A25ED192129}" destId="{E72CBDEA-241D-45C9-9A26-8DDC8BDAE39A}" srcOrd="0" destOrd="0" presId="urn:microsoft.com/office/officeart/2005/8/layout/vList2"/>
    <dgm:cxn modelId="{7B9DC0E3-6E24-4322-AEAD-E7980576BADA}" type="presOf" srcId="{D12F496A-BB28-42DF-8C59-7D722ED78DD0}" destId="{3F7DF9F0-205F-428E-A3E3-95049ACFB9A5}" srcOrd="0" destOrd="0" presId="urn:microsoft.com/office/officeart/2005/8/layout/vList2"/>
    <dgm:cxn modelId="{DAFE5DBF-E437-45A3-A178-C9FE8EF274AF}" srcId="{751FCC16-F8FB-45A6-B365-6571DD09397D}" destId="{F2A96FC8-B4BD-40A2-83D5-F004E67B5688}" srcOrd="3" destOrd="0" parTransId="{BCE94DF9-F289-4986-B7C4-68E1E9D04644}" sibTransId="{A735216A-C926-4037-BBEE-D966CCF4EA7B}"/>
    <dgm:cxn modelId="{CECC72D1-0F19-47B6-B83C-7C8BCCB95519}" srcId="{751FCC16-F8FB-45A6-B365-6571DD09397D}" destId="{7161DC8C-31C8-4CA1-BB0C-0A25ED192129}" srcOrd="2" destOrd="0" parTransId="{F3AA6217-5B54-44B4-B3F3-C7FB560FC04F}" sibTransId="{4FF78DC5-A41A-4A3B-8E24-0E6FABB6DB50}"/>
    <dgm:cxn modelId="{EA6AAC83-2699-4F9D-B921-EF86BCF68FCE}" type="presOf" srcId="{751FCC16-F8FB-45A6-B365-6571DD09397D}" destId="{B23AE9AD-9526-4006-A92A-EF60192E2950}" srcOrd="0" destOrd="0" presId="urn:microsoft.com/office/officeart/2005/8/layout/vList2"/>
    <dgm:cxn modelId="{F5229EE1-F719-48A6-84F9-B1670B604C8B}" type="presOf" srcId="{F2A96FC8-B4BD-40A2-83D5-F004E67B5688}" destId="{4452B81C-15BE-4A24-BB75-E3849EE03FB2}" srcOrd="0" destOrd="0" presId="urn:microsoft.com/office/officeart/2005/8/layout/vList2"/>
    <dgm:cxn modelId="{4A05A514-A1A7-4A92-9D73-9EE566BAA8CE}" srcId="{751FCC16-F8FB-45A6-B365-6571DD09397D}" destId="{8032AC14-8EA7-4D8F-9CC7-1F136BDC6C1C}" srcOrd="4" destOrd="0" parTransId="{287D4EBD-FAB7-42D6-9D09-EE6E09B2F668}" sibTransId="{AE59DBA4-4A76-4015-A2EE-77AD35B7BE1E}"/>
    <dgm:cxn modelId="{055D393D-9AD2-436A-84A6-0A8A706F1827}" type="presOf" srcId="{D09F6916-F35D-47F2-9A01-AFB6A9859AEA}" destId="{08A3FC39-B7C6-4792-9293-8E3FF8B8C1AA}" srcOrd="0" destOrd="0" presId="urn:microsoft.com/office/officeart/2005/8/layout/vList2"/>
    <dgm:cxn modelId="{B1E437A7-2A43-4A20-BFD9-6945CA0CD208}" srcId="{751FCC16-F8FB-45A6-B365-6571DD09397D}" destId="{D09F6916-F35D-47F2-9A01-AFB6A9859AEA}" srcOrd="1" destOrd="0" parTransId="{844B272C-F273-43FC-BA44-31F6BEE0B3A5}" sibTransId="{2355864A-0DDB-45A3-96F8-9F9278FEFF52}"/>
    <dgm:cxn modelId="{95604C2F-5EA6-4D41-BA47-DBFC04570B14}" type="presOf" srcId="{8032AC14-8EA7-4D8F-9CC7-1F136BDC6C1C}" destId="{73899FDF-4194-4B74-BF48-E96FA8D97F10}" srcOrd="0" destOrd="0" presId="urn:microsoft.com/office/officeart/2005/8/layout/vList2"/>
    <dgm:cxn modelId="{A4812889-9CB8-485B-A6BD-8B395865ECB5}" srcId="{751FCC16-F8FB-45A6-B365-6571DD09397D}" destId="{D12F496A-BB28-42DF-8C59-7D722ED78DD0}" srcOrd="0" destOrd="0" parTransId="{74E87D87-3342-416F-8BE1-2FFF9A23BA62}" sibTransId="{62F13CD9-471A-43AC-BB82-21BA614552D2}"/>
    <dgm:cxn modelId="{124B7B68-47AD-4BE7-A91C-2DECB6802E12}" type="presParOf" srcId="{B23AE9AD-9526-4006-A92A-EF60192E2950}" destId="{3F7DF9F0-205F-428E-A3E3-95049ACFB9A5}" srcOrd="0" destOrd="0" presId="urn:microsoft.com/office/officeart/2005/8/layout/vList2"/>
    <dgm:cxn modelId="{B55F72E7-9946-44C5-A79C-CE3DA446F38A}" type="presParOf" srcId="{B23AE9AD-9526-4006-A92A-EF60192E2950}" destId="{A1CC629D-7B8E-43D1-8A89-D84ACAAA98AC}" srcOrd="1" destOrd="0" presId="urn:microsoft.com/office/officeart/2005/8/layout/vList2"/>
    <dgm:cxn modelId="{CEC08E2F-F63F-44FD-AD00-14C62F122EE4}" type="presParOf" srcId="{B23AE9AD-9526-4006-A92A-EF60192E2950}" destId="{08A3FC39-B7C6-4792-9293-8E3FF8B8C1AA}" srcOrd="2" destOrd="0" presId="urn:microsoft.com/office/officeart/2005/8/layout/vList2"/>
    <dgm:cxn modelId="{C74D2AEB-6558-45E6-95E0-8D18279C2104}" type="presParOf" srcId="{B23AE9AD-9526-4006-A92A-EF60192E2950}" destId="{A4688F89-5575-4C6E-8FEC-655C114E47F0}" srcOrd="3" destOrd="0" presId="urn:microsoft.com/office/officeart/2005/8/layout/vList2"/>
    <dgm:cxn modelId="{2F31810E-CB53-4A31-8DF8-A6D88FD88EC7}" type="presParOf" srcId="{B23AE9AD-9526-4006-A92A-EF60192E2950}" destId="{E72CBDEA-241D-45C9-9A26-8DDC8BDAE39A}" srcOrd="4" destOrd="0" presId="urn:microsoft.com/office/officeart/2005/8/layout/vList2"/>
    <dgm:cxn modelId="{8722D659-DFE0-4E28-8E6B-CDBA1F949DD9}" type="presParOf" srcId="{B23AE9AD-9526-4006-A92A-EF60192E2950}" destId="{10E02D9B-C9B3-4C15-A0FB-D3ED2BC791CC}" srcOrd="5" destOrd="0" presId="urn:microsoft.com/office/officeart/2005/8/layout/vList2"/>
    <dgm:cxn modelId="{A46468CF-BCEA-474D-B820-66F8646AC968}" type="presParOf" srcId="{B23AE9AD-9526-4006-A92A-EF60192E2950}" destId="{4452B81C-15BE-4A24-BB75-E3849EE03FB2}" srcOrd="6" destOrd="0" presId="urn:microsoft.com/office/officeart/2005/8/layout/vList2"/>
    <dgm:cxn modelId="{31646B25-0019-48AA-8B39-7D5B6DBFAFDD}" type="presParOf" srcId="{B23AE9AD-9526-4006-A92A-EF60192E2950}" destId="{79A367D5-35E7-4270-BCCC-D49CA90042D2}" srcOrd="7" destOrd="0" presId="urn:microsoft.com/office/officeart/2005/8/layout/vList2"/>
    <dgm:cxn modelId="{3A0A6544-B052-4270-964B-8552351A8FAE}" type="presParOf" srcId="{B23AE9AD-9526-4006-A92A-EF60192E2950}" destId="{73899FDF-4194-4B74-BF48-E96FA8D97F10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3A3EC50-45F3-435D-9CF8-D45069ECFE3A}" type="doc">
      <dgm:prSet loTypeId="urn:microsoft.com/office/officeart/2005/8/layout/vList2" loCatId="list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ru-RU"/>
        </a:p>
      </dgm:t>
    </dgm:pt>
    <dgm:pt modelId="{6DF1220B-F200-4026-B779-0062B548D85A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dirty="0" smtClean="0"/>
            <a:t> Для всех членов семьи и образовательных учреждений</a:t>
          </a:r>
          <a:endParaRPr lang="ru-RU" dirty="0"/>
        </a:p>
      </dgm:t>
    </dgm:pt>
    <dgm:pt modelId="{761D9F6B-26BA-4AC6-A032-16BE40AB7ED7}" type="parTrans" cxnId="{1C98FA29-1B55-4B28-A267-698D49EC8E9B}">
      <dgm:prSet/>
      <dgm:spPr/>
      <dgm:t>
        <a:bodyPr/>
        <a:lstStyle/>
        <a:p>
          <a:endParaRPr lang="ru-RU"/>
        </a:p>
      </dgm:t>
    </dgm:pt>
    <dgm:pt modelId="{0AE8FA54-6026-4C99-81D5-DC75EC11BFAF}" type="sibTrans" cxnId="{1C98FA29-1B55-4B28-A267-698D49EC8E9B}">
      <dgm:prSet/>
      <dgm:spPr/>
      <dgm:t>
        <a:bodyPr/>
        <a:lstStyle/>
        <a:p>
          <a:endParaRPr lang="ru-RU"/>
        </a:p>
      </dgm:t>
    </dgm:pt>
    <dgm:pt modelId="{E97D60D5-2152-4EE0-B139-05E820909A74}">
      <dgm:prSet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ru-RU" dirty="0" smtClean="0"/>
            <a:t>Для общества в целом</a:t>
          </a:r>
          <a:endParaRPr lang="ru-RU" dirty="0"/>
        </a:p>
      </dgm:t>
    </dgm:pt>
    <dgm:pt modelId="{6BE273B9-368B-4F78-A932-B400948E900E}" type="parTrans" cxnId="{E57D262C-E2B5-4072-8BA1-B8A0A470FD84}">
      <dgm:prSet/>
      <dgm:spPr/>
      <dgm:t>
        <a:bodyPr/>
        <a:lstStyle/>
        <a:p>
          <a:endParaRPr lang="ru-RU"/>
        </a:p>
      </dgm:t>
    </dgm:pt>
    <dgm:pt modelId="{3C1E7F25-8F75-4B25-A627-40E695FCD820}" type="sibTrans" cxnId="{E57D262C-E2B5-4072-8BA1-B8A0A470FD84}">
      <dgm:prSet/>
      <dgm:spPr/>
      <dgm:t>
        <a:bodyPr/>
        <a:lstStyle/>
        <a:p>
          <a:endParaRPr lang="ru-RU"/>
        </a:p>
      </dgm:t>
    </dgm:pt>
    <dgm:pt modelId="{C2C6B5FF-433D-4A35-B2C0-1BFD5AC9E142}" type="pres">
      <dgm:prSet presAssocID="{E3A3EC50-45F3-435D-9CF8-D45069ECFE3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F69A936-F6D3-4BB6-9B2C-62BA453BD3D4}" type="pres">
      <dgm:prSet presAssocID="{6DF1220B-F200-4026-B779-0062B548D85A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17D06A-A18A-47A6-A89C-FA75323CFD5A}" type="pres">
      <dgm:prSet presAssocID="{0AE8FA54-6026-4C99-81D5-DC75EC11BFAF}" presName="spacer" presStyleCnt="0"/>
      <dgm:spPr/>
    </dgm:pt>
    <dgm:pt modelId="{6DA8DE5A-2653-4CC2-B154-C19361835EDC}" type="pres">
      <dgm:prSet presAssocID="{E97D60D5-2152-4EE0-B139-05E820909A74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C98FA29-1B55-4B28-A267-698D49EC8E9B}" srcId="{E3A3EC50-45F3-435D-9CF8-D45069ECFE3A}" destId="{6DF1220B-F200-4026-B779-0062B548D85A}" srcOrd="0" destOrd="0" parTransId="{761D9F6B-26BA-4AC6-A032-16BE40AB7ED7}" sibTransId="{0AE8FA54-6026-4C99-81D5-DC75EC11BFAF}"/>
    <dgm:cxn modelId="{88A446E6-BEC9-4949-8D7C-37CADB9F69B7}" type="presOf" srcId="{E97D60D5-2152-4EE0-B139-05E820909A74}" destId="{6DA8DE5A-2653-4CC2-B154-C19361835EDC}" srcOrd="0" destOrd="0" presId="urn:microsoft.com/office/officeart/2005/8/layout/vList2"/>
    <dgm:cxn modelId="{F00CEEDD-B802-4FFE-B775-9165B1267F77}" type="presOf" srcId="{6DF1220B-F200-4026-B779-0062B548D85A}" destId="{0F69A936-F6D3-4BB6-9B2C-62BA453BD3D4}" srcOrd="0" destOrd="0" presId="urn:microsoft.com/office/officeart/2005/8/layout/vList2"/>
    <dgm:cxn modelId="{E57D262C-E2B5-4072-8BA1-B8A0A470FD84}" srcId="{E3A3EC50-45F3-435D-9CF8-D45069ECFE3A}" destId="{E97D60D5-2152-4EE0-B139-05E820909A74}" srcOrd="1" destOrd="0" parTransId="{6BE273B9-368B-4F78-A932-B400948E900E}" sibTransId="{3C1E7F25-8F75-4B25-A627-40E695FCD820}"/>
    <dgm:cxn modelId="{75BAB328-8D37-4F14-8158-87E315FFE410}" type="presOf" srcId="{E3A3EC50-45F3-435D-9CF8-D45069ECFE3A}" destId="{C2C6B5FF-433D-4A35-B2C0-1BFD5AC9E142}" srcOrd="0" destOrd="0" presId="urn:microsoft.com/office/officeart/2005/8/layout/vList2"/>
    <dgm:cxn modelId="{C1C405BD-315C-4616-86AB-0B69104F7321}" type="presParOf" srcId="{C2C6B5FF-433D-4A35-B2C0-1BFD5AC9E142}" destId="{0F69A936-F6D3-4BB6-9B2C-62BA453BD3D4}" srcOrd="0" destOrd="0" presId="urn:microsoft.com/office/officeart/2005/8/layout/vList2"/>
    <dgm:cxn modelId="{F813EFC3-DC64-4D0B-B184-E15BD337E199}" type="presParOf" srcId="{C2C6B5FF-433D-4A35-B2C0-1BFD5AC9E142}" destId="{A917D06A-A18A-47A6-A89C-FA75323CFD5A}" srcOrd="1" destOrd="0" presId="urn:microsoft.com/office/officeart/2005/8/layout/vList2"/>
    <dgm:cxn modelId="{876E5EAD-C198-4FFF-9A67-177E9FBCBAF8}" type="presParOf" srcId="{C2C6B5FF-433D-4A35-B2C0-1BFD5AC9E142}" destId="{6DA8DE5A-2653-4CC2-B154-C19361835EDC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7DF9F0-205F-428E-A3E3-95049ACFB9A5}">
      <dsp:nvSpPr>
        <dsp:cNvPr id="0" name=""/>
        <dsp:cNvSpPr/>
      </dsp:nvSpPr>
      <dsp:spPr>
        <a:xfrm>
          <a:off x="0" y="197717"/>
          <a:ext cx="8568952" cy="479700"/>
        </a:xfrm>
        <a:prstGeom prst="round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Для детей всех возрастов и их родителей ( законных представителей)</a:t>
          </a:r>
          <a:endParaRPr lang="ru-RU" sz="2000" kern="1200" dirty="0"/>
        </a:p>
      </dsp:txBody>
      <dsp:txXfrm>
        <a:off x="23417" y="221134"/>
        <a:ext cx="8522118" cy="432866"/>
      </dsp:txXfrm>
    </dsp:sp>
    <dsp:sp modelId="{08A3FC39-B7C6-4792-9293-8E3FF8B8C1AA}">
      <dsp:nvSpPr>
        <dsp:cNvPr id="0" name=""/>
        <dsp:cNvSpPr/>
      </dsp:nvSpPr>
      <dsp:spPr>
        <a:xfrm>
          <a:off x="0" y="735017"/>
          <a:ext cx="8568952" cy="479700"/>
        </a:xfrm>
        <a:prstGeom prst="roundRect">
          <a:avLst/>
        </a:prstGeom>
        <a:solidFill>
          <a:schemeClr val="accent5"/>
        </a:solidFill>
        <a:ln w="25400" cap="flat" cmpd="sng" algn="ctr">
          <a:solidFill>
            <a:schemeClr val="accent5">
              <a:shade val="50000"/>
            </a:schemeClr>
          </a:solidFill>
          <a:prstDash val="solid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Для детей с особыми потребностями, включая дефицит ЦНС</a:t>
          </a:r>
          <a:endParaRPr lang="ru-RU" sz="2000" kern="1200" dirty="0"/>
        </a:p>
      </dsp:txBody>
      <dsp:txXfrm>
        <a:off x="23417" y="758434"/>
        <a:ext cx="8522118" cy="432866"/>
      </dsp:txXfrm>
    </dsp:sp>
    <dsp:sp modelId="{E72CBDEA-241D-45C9-9A26-8DDC8BDAE39A}">
      <dsp:nvSpPr>
        <dsp:cNvPr id="0" name=""/>
        <dsp:cNvSpPr/>
      </dsp:nvSpPr>
      <dsp:spPr>
        <a:xfrm>
          <a:off x="0" y="1272317"/>
          <a:ext cx="8568952" cy="479700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Для детей, оказавшихся в трудной жизненной ситуации</a:t>
          </a:r>
          <a:endParaRPr lang="ru-RU" sz="2000" kern="1200" dirty="0"/>
        </a:p>
      </dsp:txBody>
      <dsp:txXfrm>
        <a:off x="23417" y="1295734"/>
        <a:ext cx="8522118" cy="432866"/>
      </dsp:txXfrm>
    </dsp:sp>
    <dsp:sp modelId="{4452B81C-15BE-4A24-BB75-E3849EE03FB2}">
      <dsp:nvSpPr>
        <dsp:cNvPr id="0" name=""/>
        <dsp:cNvSpPr/>
      </dsp:nvSpPr>
      <dsp:spPr>
        <a:xfrm>
          <a:off x="0" y="1809618"/>
          <a:ext cx="8568952" cy="479700"/>
        </a:xfrm>
        <a:prstGeom prst="roundRect">
          <a:avLst/>
        </a:prstGeom>
        <a:solidFill>
          <a:schemeClr val="accent3">
            <a:hueOff val="8437698"/>
            <a:satOff val="-12660"/>
            <a:lumOff val="-205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Для детей с </a:t>
          </a:r>
          <a:r>
            <a:rPr lang="ru-RU" sz="2000" kern="1200" dirty="0" err="1" smtClean="0"/>
            <a:t>девиантным</a:t>
          </a:r>
          <a:r>
            <a:rPr lang="ru-RU" sz="2000" kern="1200" dirty="0" smtClean="0"/>
            <a:t> поведением , трудных подростков и их родителей</a:t>
          </a:r>
          <a:endParaRPr lang="ru-RU" sz="2000" kern="1200" dirty="0"/>
        </a:p>
      </dsp:txBody>
      <dsp:txXfrm>
        <a:off x="23417" y="1833035"/>
        <a:ext cx="8522118" cy="432866"/>
      </dsp:txXfrm>
    </dsp:sp>
    <dsp:sp modelId="{73899FDF-4194-4B74-BF48-E96FA8D97F10}">
      <dsp:nvSpPr>
        <dsp:cNvPr id="0" name=""/>
        <dsp:cNvSpPr/>
      </dsp:nvSpPr>
      <dsp:spPr>
        <a:xfrm>
          <a:off x="0" y="2346918"/>
          <a:ext cx="8568952" cy="479700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Для детей и подростков, вступивших в конфликт с законом</a:t>
          </a:r>
          <a:endParaRPr lang="ru-RU" sz="2000" kern="1200" dirty="0"/>
        </a:p>
      </dsp:txBody>
      <dsp:txXfrm>
        <a:off x="23417" y="2370335"/>
        <a:ext cx="8522118" cy="4328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69A936-F6D3-4BB6-9B2C-62BA453BD3D4}">
      <dsp:nvSpPr>
        <dsp:cNvPr id="0" name=""/>
        <dsp:cNvSpPr/>
      </dsp:nvSpPr>
      <dsp:spPr>
        <a:xfrm>
          <a:off x="0" y="315332"/>
          <a:ext cx="8496943" cy="623610"/>
        </a:xfrm>
        <a:prstGeom prst="round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 Для всех членов семьи и образовательных учреждений</a:t>
          </a:r>
          <a:endParaRPr lang="ru-RU" sz="2600" kern="1200" dirty="0"/>
        </a:p>
      </dsp:txBody>
      <dsp:txXfrm>
        <a:off x="30442" y="345774"/>
        <a:ext cx="8436059" cy="562726"/>
      </dsp:txXfrm>
    </dsp:sp>
    <dsp:sp modelId="{6DA8DE5A-2653-4CC2-B154-C19361835EDC}">
      <dsp:nvSpPr>
        <dsp:cNvPr id="0" name=""/>
        <dsp:cNvSpPr/>
      </dsp:nvSpPr>
      <dsp:spPr>
        <a:xfrm>
          <a:off x="0" y="1013823"/>
          <a:ext cx="8496943" cy="623610"/>
        </a:xfrm>
        <a:prstGeom prst="roundRect">
          <a:avLst/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Для общества в целом</a:t>
          </a:r>
          <a:endParaRPr lang="ru-RU" sz="2600" kern="1200" dirty="0"/>
        </a:p>
      </dsp:txBody>
      <dsp:txXfrm>
        <a:off x="30442" y="1044265"/>
        <a:ext cx="8436059" cy="5627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B0A995-C404-4CCC-AD39-C58F81663EF1}" type="datetimeFigureOut">
              <a:rPr lang="ru-RU" smtClean="0"/>
              <a:t>20.03.2019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999245-D38F-46F8-8057-33E56A2C1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97381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277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4BE240D-C3F7-43D6-AB5F-F74DE6F8B092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999245-D38F-46F8-8057-33E56A2C1E0B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2529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8B879-387A-4B56-B850-132D383B133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AC55E-F59F-426D-A8F8-48CF6B42680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3494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8B879-387A-4B56-B850-132D383B133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AC55E-F59F-426D-A8F8-48CF6B42680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1321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8B879-387A-4B56-B850-132D383B133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AC55E-F59F-426D-A8F8-48CF6B42680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2977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8B879-387A-4B56-B850-132D383B133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AC55E-F59F-426D-A8F8-48CF6B42680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7191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8B879-387A-4B56-B850-132D383B133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AC55E-F59F-426D-A8F8-48CF6B42680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9839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8B879-387A-4B56-B850-132D383B133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AC55E-F59F-426D-A8F8-48CF6B42680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6446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8B879-387A-4B56-B850-132D383B133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AC55E-F59F-426D-A8F8-48CF6B42680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9095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8B879-387A-4B56-B850-132D383B133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AC55E-F59F-426D-A8F8-48CF6B42680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726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8B879-387A-4B56-B850-132D383B133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AC55E-F59F-426D-A8F8-48CF6B42680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0238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8B879-387A-4B56-B850-132D383B133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AC55E-F59F-426D-A8F8-48CF6B42680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9826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8B879-387A-4B56-B850-132D383B133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AC55E-F59F-426D-A8F8-48CF6B42680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7105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8B879-387A-4B56-B850-132D383B133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AC55E-F59F-426D-A8F8-48CF6B42680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9977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8B879-387A-4B56-B850-132D383B133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AC55E-F59F-426D-A8F8-48CF6B42680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2469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8B879-387A-4B56-B850-132D383B133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AC55E-F59F-426D-A8F8-48CF6B42680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1194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8B879-387A-4B56-B850-132D383B133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AC55E-F59F-426D-A8F8-48CF6B42680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7394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8B879-387A-4B56-B850-132D383B133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AC55E-F59F-426D-A8F8-48CF6B42680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6657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8B879-387A-4B56-B850-132D383B133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AC55E-F59F-426D-A8F8-48CF6B42680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3172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8B879-387A-4B56-B850-132D383B133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AC55E-F59F-426D-A8F8-48CF6B42680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950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8B879-387A-4B56-B850-132D383B133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AC55E-F59F-426D-A8F8-48CF6B42680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2905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8B879-387A-4B56-B850-132D383B133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AC55E-F59F-426D-A8F8-48CF6B42680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4993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8B879-387A-4B56-B850-132D383B133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AC55E-F59F-426D-A8F8-48CF6B42680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4771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8B879-387A-4B56-B850-132D383B133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AC55E-F59F-426D-A8F8-48CF6B42680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1630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8B879-387A-4B56-B850-132D383B133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AC55E-F59F-426D-A8F8-48CF6B42680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18350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8B879-387A-4B56-B850-132D383B133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AC55E-F59F-426D-A8F8-48CF6B42680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20893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8B879-387A-4B56-B850-132D383B133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AC55E-F59F-426D-A8F8-48CF6B42680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73800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8B879-387A-4B56-B850-132D383B133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AC55E-F59F-426D-A8F8-48CF6B42680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62707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8B879-387A-4B56-B850-132D383B133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AC55E-F59F-426D-A8F8-48CF6B42680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04795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8B879-387A-4B56-B850-132D383B133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AC55E-F59F-426D-A8F8-48CF6B42680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786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8B879-387A-4B56-B850-132D383B133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AC55E-F59F-426D-A8F8-48CF6B42680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9120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8B879-387A-4B56-B850-132D383B133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AC55E-F59F-426D-A8F8-48CF6B42680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22019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8B879-387A-4B56-B850-132D383B133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AC55E-F59F-426D-A8F8-48CF6B42680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59964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8B879-387A-4B56-B850-132D383B133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AC55E-F59F-426D-A8F8-48CF6B42680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82651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8B879-387A-4B56-B850-132D383B133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AC55E-F59F-426D-A8F8-48CF6B42680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80143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8B879-387A-4B56-B850-132D383B133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AC55E-F59F-426D-A8F8-48CF6B42680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14068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8B879-387A-4B56-B850-132D383B133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AC55E-F59F-426D-A8F8-48CF6B42680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58479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8B879-387A-4B56-B850-132D383B133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AC55E-F59F-426D-A8F8-48CF6B42680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71626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8B879-387A-4B56-B850-132D383B133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AC55E-F59F-426D-A8F8-48CF6B42680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96619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8B879-387A-4B56-B850-132D383B133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AC55E-F59F-426D-A8F8-48CF6B42680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80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8B879-387A-4B56-B850-132D383B133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AC55E-F59F-426D-A8F8-48CF6B42680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64571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8B879-387A-4B56-B850-132D383B133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AC55E-F59F-426D-A8F8-48CF6B42680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98082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8B879-387A-4B56-B850-132D383B133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AC55E-F59F-426D-A8F8-48CF6B42680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03954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8B879-387A-4B56-B850-132D383B133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AC55E-F59F-426D-A8F8-48CF6B42680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016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8B879-387A-4B56-B850-132D383B133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AC55E-F59F-426D-A8F8-48CF6B42680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63120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8B879-387A-4B56-B850-132D383B133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AC55E-F59F-426D-A8F8-48CF6B42680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43577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8B879-387A-4B56-B850-132D383B133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AC55E-F59F-426D-A8F8-48CF6B42680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0201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8B879-387A-4B56-B850-132D383B133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AC55E-F59F-426D-A8F8-48CF6B42680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04478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8B879-387A-4B56-B850-132D383B133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AC55E-F59F-426D-A8F8-48CF6B42680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20830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8B879-387A-4B56-B850-132D383B133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AC55E-F59F-426D-A8F8-48CF6B42680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406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8B879-387A-4B56-B850-132D383B133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AC55E-F59F-426D-A8F8-48CF6B42680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1516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8B879-387A-4B56-B850-132D383B133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AC55E-F59F-426D-A8F8-48CF6B42680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42556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8B879-387A-4B56-B850-132D383B133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AC55E-F59F-426D-A8F8-48CF6B42680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02091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8B879-387A-4B56-B850-132D383B133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AC55E-F59F-426D-A8F8-48CF6B42680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86857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8B879-387A-4B56-B850-132D383B133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AC55E-F59F-426D-A8F8-48CF6B42680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45261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8B879-387A-4B56-B850-132D383B133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AC55E-F59F-426D-A8F8-48CF6B42680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65514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8B879-387A-4B56-B850-132D383B133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AC55E-F59F-426D-A8F8-48CF6B42680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201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98B879-387A-4B56-B850-132D383B133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DAC55E-F59F-426D-A8F8-48CF6B42680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971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98B879-387A-4B56-B850-132D383B133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DAC55E-F59F-426D-A8F8-48CF6B42680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002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98B879-387A-4B56-B850-132D383B133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DAC55E-F59F-426D-A8F8-48CF6B42680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453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98B879-387A-4B56-B850-132D383B133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DAC55E-F59F-426D-A8F8-48CF6B42680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388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98B879-387A-4B56-B850-132D383B133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DAC55E-F59F-426D-A8F8-48CF6B42680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047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iro23.ru/sluzhba-mediacii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6864" cy="187220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3100" b="1" dirty="0" smtClean="0">
                <a:solidFill>
                  <a:schemeClr val="accent2">
                    <a:lumMod val="75000"/>
                  </a:schemeClr>
                </a:solidFill>
              </a:rPr>
              <a:t>Организация деятельности кураторов службы школьной медиации, участвующих в восстановительных медиативных мероприятиях.</a:t>
            </a:r>
            <a:endParaRPr lang="ru-RU" sz="31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2348880"/>
            <a:ext cx="7344816" cy="4104456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endParaRPr lang="ru-RU" dirty="0" smtClean="0">
              <a:ln>
                <a:solidFill>
                  <a:schemeClr val="accent2">
                    <a:lumMod val="75000"/>
                  </a:schemeClr>
                </a:solidFill>
              </a:ln>
            </a:endParaRPr>
          </a:p>
          <a:p>
            <a:pPr algn="ctr"/>
            <a:r>
              <a:rPr lang="ru-RU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</a:rPr>
              <a:t>Городская служба школьной медиации общеобразовательных организаций г. Краснодара</a:t>
            </a:r>
          </a:p>
          <a:p>
            <a:pPr algn="ctr"/>
            <a:r>
              <a:rPr lang="ru-RU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</a:rPr>
              <a:t>Руководитель городской службы школьной медиации (примирения),</a:t>
            </a:r>
          </a:p>
          <a:p>
            <a:pPr algn="ctr"/>
            <a:r>
              <a:rPr lang="ru-RU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</a:rPr>
              <a:t> педагог-психолог МБОУ СОШ№37    Мищенко </a:t>
            </a:r>
            <a:r>
              <a:rPr lang="ru-RU" b="1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</a:rPr>
              <a:t>н.И</a:t>
            </a:r>
            <a:r>
              <a:rPr lang="ru-RU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</a:rPr>
              <a:t>.</a:t>
            </a:r>
          </a:p>
          <a:p>
            <a:pPr algn="ctr"/>
            <a:endParaRPr lang="ru-RU" b="1" dirty="0" smtClean="0">
              <a:ln>
                <a:solidFill>
                  <a:schemeClr val="accent2">
                    <a:lumMod val="75000"/>
                  </a:schemeClr>
                </a:solidFill>
              </a:ln>
            </a:endParaRPr>
          </a:p>
          <a:p>
            <a:pPr algn="ctr"/>
            <a:endParaRPr lang="ru-RU" b="1" dirty="0" smtClean="0">
              <a:ln>
                <a:solidFill>
                  <a:schemeClr val="accent2">
                    <a:lumMod val="75000"/>
                  </a:schemeClr>
                </a:solidFill>
              </a:ln>
            </a:endParaRPr>
          </a:p>
          <a:p>
            <a:pPr algn="ctr"/>
            <a:endParaRPr lang="ru-RU" b="1" dirty="0">
              <a:ln>
                <a:solidFill>
                  <a:schemeClr val="accent2">
                    <a:lumMod val="75000"/>
                  </a:schemeClr>
                </a:solidFill>
              </a:ln>
            </a:endParaRPr>
          </a:p>
          <a:p>
            <a:pPr algn="ctr"/>
            <a:endParaRPr lang="ru-RU" b="1" dirty="0" smtClean="0">
              <a:ln>
                <a:solidFill>
                  <a:schemeClr val="accent2">
                    <a:lumMod val="75000"/>
                  </a:schemeClr>
                </a:solidFill>
              </a:ln>
            </a:endParaRPr>
          </a:p>
          <a:p>
            <a:pPr algn="ctr"/>
            <a:endParaRPr lang="ru-RU" b="1" dirty="0">
              <a:ln>
                <a:solidFill>
                  <a:schemeClr val="accent2">
                    <a:lumMod val="75000"/>
                  </a:schemeClr>
                </a:solidFill>
              </a:ln>
            </a:endParaRPr>
          </a:p>
          <a:p>
            <a:pPr algn="ctr"/>
            <a:endParaRPr lang="ru-RU" b="1" dirty="0" smtClean="0">
              <a:ln>
                <a:solidFill>
                  <a:schemeClr val="accent2">
                    <a:lumMod val="75000"/>
                  </a:schemeClr>
                </a:solidFill>
              </a:ln>
            </a:endParaRPr>
          </a:p>
          <a:p>
            <a:pPr algn="ctr"/>
            <a:endParaRPr lang="ru-RU" b="1" dirty="0">
              <a:ln>
                <a:solidFill>
                  <a:schemeClr val="accent2">
                    <a:lumMod val="75000"/>
                  </a:schemeClr>
                </a:solidFill>
              </a:ln>
            </a:endParaRPr>
          </a:p>
          <a:p>
            <a:pPr algn="ctr"/>
            <a:r>
              <a:rPr lang="ru-RU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</a:rPr>
              <a:t>2019г.</a:t>
            </a:r>
            <a:endParaRPr lang="ru-RU" b="1" dirty="0">
              <a:ln>
                <a:solidFill>
                  <a:schemeClr val="accent2">
                    <a:lumMod val="75000"/>
                  </a:schemeClr>
                </a:solidFill>
              </a:ln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797152"/>
            <a:ext cx="2348880" cy="17569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80434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1"/>
          <p:cNvSpPr>
            <a:spLocks noGrp="1"/>
          </p:cNvSpPr>
          <p:nvPr>
            <p:ph type="title"/>
          </p:nvPr>
        </p:nvSpPr>
        <p:spPr>
          <a:xfrm>
            <a:off x="34925" y="15875"/>
            <a:ext cx="9144000" cy="1223963"/>
          </a:xfrm>
        </p:spPr>
        <p:txBody>
          <a:bodyPr/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Нормативно-правовая и методическая основа деятельности СШМ</a:t>
            </a:r>
            <a:b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764705"/>
            <a:ext cx="8856538" cy="6264746"/>
          </a:xfrm>
        </p:spPr>
        <p:txBody>
          <a:bodyPr rtlCol="0">
            <a:noAutofit/>
          </a:bodyPr>
          <a:lstStyle/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1. ФЗ «Об альтернативной процедуре урегулирования спора с участием посредника (процедуре медиации) (№193-ФЗ от 27 июля 2010 года).</a:t>
            </a:r>
          </a:p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2. Приказ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Минобрнауки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РФ от 14 февраля 2011№187 «Об утверждении программы подготовки медиаторов».</a:t>
            </a:r>
          </a:p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3. Профессиональный стандарт «Специалист в области медиации (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медиатр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)», утвержден приказом Министерства труда и социальной защиты РФ 15.12.2014 г. №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1041н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3. Национальная стратегия действий в интересах детей (распоряжение Правительства РФ 15.10.2012 г. №1916-р)</a:t>
            </a:r>
          </a:p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4. Письмо Министерства образования и науки РФ от 18.11.2013 №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ВК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-844/07 «О направлении методических рекомендаций по организации служб школьной медиации».</a:t>
            </a:r>
          </a:p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5. Распоряжение Правительства РФ от 30 июня 2014 года № 1430-р «О концепции развития до 2017 года сети служб медиации в целях реализации восстановительного правосудия в отношении детей».  </a:t>
            </a:r>
          </a:p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6. Методические рекомендации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ФБГУ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«Федеральный институт медиации»: «по созданию и развитию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СШМ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 образовательных организациях», «по интеграции метода Школьной медиации в образовательные учреждения», «по проведению медиации между жертвой и правонарушителем  с целью реализации восстановительного подхода и восстановительного правосудия, создания основ для единообразной интеграции восстановительной практики» </a:t>
            </a:r>
          </a:p>
          <a:p>
            <a:pPr marL="0" indent="0" algn="just">
              <a:defRPr/>
            </a:pPr>
            <a:r>
              <a:rPr lang="ru-RU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6. Приказ Департамента </a:t>
            </a:r>
            <a:r>
              <a:rPr lang="ru-RU" sz="1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образования Администрации муниципального образования город </a:t>
            </a:r>
            <a:r>
              <a:rPr lang="ru-RU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Краснодар от 25.01.2019г. №94</a:t>
            </a:r>
            <a:r>
              <a:rPr lang="ru-RU" sz="1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«Об организации работы городской службы школьной медиации (примирения) в муниципальных общеобразовательных организациях».</a:t>
            </a:r>
            <a:endParaRPr lang="ru-RU" sz="2000" dirty="0" smtClean="0"/>
          </a:p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dirty="0" smtClean="0"/>
          </a:p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173542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628801"/>
            <a:ext cx="8640960" cy="443198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b="1" dirty="0">
                <a:solidFill>
                  <a:srgbClr val="002060"/>
                </a:solidFill>
              </a:rPr>
              <a:t>П Р И К А </a:t>
            </a:r>
            <a:r>
              <a:rPr lang="ru-RU" sz="2400" b="1" dirty="0" smtClean="0">
                <a:solidFill>
                  <a:srgbClr val="002060"/>
                </a:solidFill>
              </a:rPr>
              <a:t>З о </a:t>
            </a:r>
            <a:r>
              <a:rPr lang="ru-RU" sz="2400" b="1" dirty="0">
                <a:solidFill>
                  <a:srgbClr val="002060"/>
                </a:solidFill>
              </a:rPr>
              <a:t>создании службы школьной </a:t>
            </a:r>
            <a:r>
              <a:rPr lang="ru-RU" sz="2400" b="1" dirty="0" smtClean="0">
                <a:solidFill>
                  <a:srgbClr val="002060"/>
                </a:solidFill>
              </a:rPr>
              <a:t>медиации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b="1" dirty="0" smtClean="0">
                <a:solidFill>
                  <a:srgbClr val="002060"/>
                </a:solidFill>
              </a:rPr>
              <a:t>ПОЛОЖЕНИЕ о </a:t>
            </a:r>
            <a:r>
              <a:rPr lang="ru-RU" sz="2400" b="1" dirty="0">
                <a:solidFill>
                  <a:srgbClr val="002060"/>
                </a:solidFill>
              </a:rPr>
              <a:t>службе школьной медиации МБОУ 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b="1" dirty="0" smtClean="0">
                <a:solidFill>
                  <a:srgbClr val="002060"/>
                </a:solidFill>
              </a:rPr>
              <a:t>План работы школьной </a:t>
            </a:r>
            <a:r>
              <a:rPr lang="ru-RU" sz="2400" b="1" dirty="0">
                <a:solidFill>
                  <a:srgbClr val="002060"/>
                </a:solidFill>
              </a:rPr>
              <a:t>службы </a:t>
            </a:r>
            <a:r>
              <a:rPr lang="ru-RU" sz="2400" b="1" dirty="0" smtClean="0">
                <a:solidFill>
                  <a:srgbClr val="002060"/>
                </a:solidFill>
              </a:rPr>
              <a:t>медиации на  год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b="1" dirty="0">
                <a:solidFill>
                  <a:srgbClr val="002060"/>
                </a:solidFill>
              </a:rPr>
              <a:t>Форма мониторинга деятельности Служб школьной </a:t>
            </a:r>
            <a:r>
              <a:rPr lang="ru-RU" sz="2400" b="1" dirty="0" smtClean="0">
                <a:solidFill>
                  <a:srgbClr val="002060"/>
                </a:solidFill>
              </a:rPr>
              <a:t>медиации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b="1" dirty="0">
                <a:solidFill>
                  <a:srgbClr val="002060"/>
                </a:solidFill>
              </a:rPr>
              <a:t>Форма регистрационной </a:t>
            </a:r>
            <a:r>
              <a:rPr lang="ru-RU" sz="2400" b="1" dirty="0" smtClean="0">
                <a:solidFill>
                  <a:srgbClr val="002060"/>
                </a:solidFill>
              </a:rPr>
              <a:t>карточки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b="1" dirty="0">
                <a:solidFill>
                  <a:srgbClr val="002060"/>
                </a:solidFill>
              </a:rPr>
              <a:t>Медиативное </a:t>
            </a:r>
            <a:r>
              <a:rPr lang="ru-RU" sz="2400" b="1" dirty="0" smtClean="0">
                <a:solidFill>
                  <a:srgbClr val="002060"/>
                </a:solidFill>
              </a:rPr>
              <a:t>соглашение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b="1" dirty="0">
                <a:solidFill>
                  <a:srgbClr val="002060"/>
                </a:solidFill>
              </a:rPr>
              <a:t>Согласие на участие в </a:t>
            </a:r>
            <a:r>
              <a:rPr lang="ru-RU" sz="2400" b="1" dirty="0" smtClean="0">
                <a:solidFill>
                  <a:srgbClr val="002060"/>
                </a:solidFill>
              </a:rPr>
              <a:t>процедуре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b="1" dirty="0">
                <a:solidFill>
                  <a:srgbClr val="002060"/>
                </a:solidFill>
              </a:rPr>
              <a:t>Журнал учета примирительных встреч </a:t>
            </a:r>
            <a:r>
              <a:rPr lang="ru-RU" sz="2400" b="1" dirty="0" smtClean="0">
                <a:solidFill>
                  <a:srgbClr val="002060"/>
                </a:solidFill>
              </a:rPr>
              <a:t>Школьной </a:t>
            </a:r>
            <a:r>
              <a:rPr lang="ru-RU" sz="2400" b="1" dirty="0">
                <a:solidFill>
                  <a:srgbClr val="002060"/>
                </a:solidFill>
              </a:rPr>
              <a:t>службы медиации (примирения)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b="1" dirty="0">
                <a:solidFill>
                  <a:srgbClr val="002060"/>
                </a:solidFill>
              </a:rPr>
              <a:t>ДОГОВОР  </a:t>
            </a:r>
            <a:r>
              <a:rPr lang="ru-RU" sz="2400" b="1" dirty="0" smtClean="0">
                <a:solidFill>
                  <a:srgbClr val="002060"/>
                </a:solidFill>
              </a:rPr>
              <a:t>о </a:t>
            </a:r>
            <a:r>
              <a:rPr lang="ru-RU" sz="2400" b="1" dirty="0">
                <a:solidFill>
                  <a:srgbClr val="002060"/>
                </a:solidFill>
              </a:rPr>
              <a:t>сетевой форме взаимодействия с образовательными организациями</a:t>
            </a:r>
          </a:p>
          <a:p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116632"/>
            <a:ext cx="8496944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Пакет рабочей документации </a:t>
            </a:r>
          </a:p>
          <a:p>
            <a:pPr algn="ctr"/>
            <a:r>
              <a:rPr lang="ru-RU" sz="2800" b="1" dirty="0"/>
              <a:t>городской службы школьной медиации (примирения) г. </a:t>
            </a:r>
            <a:r>
              <a:rPr lang="ru-RU" sz="2800" b="1" dirty="0" smtClean="0"/>
              <a:t>Краснодара (приложение 3 к Приказу №94)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706351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2"/>
                </a:solidFill>
              </a:rPr>
              <a:t>Интеграция </a:t>
            </a:r>
            <a:r>
              <a:rPr lang="ru-RU" b="1" dirty="0" smtClean="0">
                <a:solidFill>
                  <a:schemeClr val="accent2"/>
                </a:solidFill>
              </a:rPr>
              <a:t>метода</a:t>
            </a:r>
            <a:r>
              <a:rPr lang="ru-RU" b="1" dirty="0">
                <a:solidFill>
                  <a:schemeClr val="accent2"/>
                </a:solidFill>
              </a:rPr>
              <a:t> </a:t>
            </a:r>
            <a:r>
              <a:rPr lang="ru-RU" b="1" dirty="0" smtClean="0">
                <a:solidFill>
                  <a:schemeClr val="accent2"/>
                </a:solidFill>
              </a:rPr>
              <a:t>"Школьной </a:t>
            </a:r>
            <a:r>
              <a:rPr lang="ru-RU" b="1" dirty="0">
                <a:solidFill>
                  <a:schemeClr val="accent2"/>
                </a:solidFill>
              </a:rPr>
              <a:t>медиации"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4294967295"/>
          </p:nvPr>
        </p:nvSpPr>
        <p:spPr>
          <a:xfrm>
            <a:off x="676655" y="2679192"/>
            <a:ext cx="3822192" cy="344728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marL="0" indent="0" algn="ctr">
              <a:buNone/>
            </a:pPr>
            <a:r>
              <a:rPr lang="ru-RU" sz="2800" dirty="0">
                <a:solidFill>
                  <a:srgbClr val="002060"/>
                </a:solidFill>
              </a:rPr>
              <a:t>начинается с </a:t>
            </a:r>
            <a:r>
              <a:rPr lang="ru-RU" sz="2800" b="1" dirty="0">
                <a:solidFill>
                  <a:srgbClr val="002060"/>
                </a:solidFill>
              </a:rPr>
              <a:t>обучения взрослых </a:t>
            </a:r>
            <a:r>
              <a:rPr lang="ru-RU" sz="2800" dirty="0">
                <a:solidFill>
                  <a:srgbClr val="002060"/>
                </a:solidFill>
              </a:rPr>
              <a:t>основам медиации и умению разрешать споры с помощью этого метода. </a:t>
            </a:r>
            <a:br>
              <a:rPr lang="ru-RU" sz="2800" dirty="0">
                <a:solidFill>
                  <a:srgbClr val="002060"/>
                </a:solidFill>
              </a:rPr>
            </a:br>
            <a:endParaRPr lang="ru-RU" sz="2800" dirty="0">
              <a:solidFill>
                <a:srgbClr val="002060"/>
              </a:solidFill>
            </a:endParaRPr>
          </a:p>
          <a:p>
            <a:endParaRPr lang="ru-RU" dirty="0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103400"/>
            <a:ext cx="3816424" cy="4235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0750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1268760"/>
            <a:ext cx="8352928" cy="3888431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1800" dirty="0" smtClean="0">
                <a:solidFill>
                  <a:srgbClr val="0070C0"/>
                </a:solidFill>
              </a:rPr>
              <a:t>Обучая </a:t>
            </a:r>
            <a:r>
              <a:rPr lang="ru-RU" sz="1800" dirty="0">
                <a:solidFill>
                  <a:srgbClr val="0070C0"/>
                </a:solidFill>
              </a:rPr>
              <a:t>детей умению разрешать конфликты с помощью медиативного подхода, мы учим их уважать себя, а также ценить и принимать другого. Мы способствуем проявлению у детей чувства собственного достоинства, а также воспитываем ответственное отношение к своим действиям, поступкам и жизни в целом. </a:t>
            </a:r>
            <a:endParaRPr lang="ru-RU" sz="1800" dirty="0" smtClean="0">
              <a:solidFill>
                <a:srgbClr val="0070C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1800" dirty="0" smtClean="0">
                <a:solidFill>
                  <a:srgbClr val="0070C0"/>
                </a:solidFill>
              </a:rPr>
              <a:t>Медиативный </a:t>
            </a:r>
            <a:r>
              <a:rPr lang="ru-RU" sz="1800" dirty="0">
                <a:solidFill>
                  <a:srgbClr val="0070C0"/>
                </a:solidFill>
              </a:rPr>
              <a:t>подход учит их умению занимать и развивать активную жизненную позицию, принимая на себя ответственность за дальнейшее развитие собственного жизненного сценария, а также сознавая силу своего влияния на окружающий мир. </a:t>
            </a:r>
            <a:endParaRPr lang="ru-RU" sz="1800" dirty="0" smtClean="0">
              <a:solidFill>
                <a:srgbClr val="0070C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1800" dirty="0" smtClean="0">
                <a:solidFill>
                  <a:srgbClr val="0070C0"/>
                </a:solidFill>
              </a:rPr>
              <a:t>Очень </a:t>
            </a:r>
            <a:r>
              <a:rPr lang="ru-RU" sz="1800" dirty="0">
                <a:solidFill>
                  <a:srgbClr val="0070C0"/>
                </a:solidFill>
              </a:rPr>
              <a:t>важно научить детей умению правильно реагировать на конфликтные ситуации. В процессе обучения они также учатся сопереживанию, умению поставить себя на место другого, быть чутким к страданиям другого, чувствовать чужую боль.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80920" cy="79208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/>
            </a:r>
            <a:br>
              <a:rPr lang="ru-RU" sz="2400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Медиативному </a:t>
            </a:r>
            <a:r>
              <a:rPr lang="ru-RU" sz="2400" dirty="0">
                <a:solidFill>
                  <a:srgbClr val="002060"/>
                </a:solidFill>
                <a:latin typeface="Arial Black" panose="020B0A04020102020204" pitchFamily="34" charset="0"/>
              </a:rPr>
              <a:t>подходу и основам медиации важно обучать </a:t>
            </a:r>
            <a:r>
              <a:rPr lang="ru-RU" sz="2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наших учащихся</a:t>
            </a:r>
            <a:r>
              <a:rPr lang="ru-RU" sz="2400" dirty="0" smtClean="0">
                <a:latin typeface="Arial Black" panose="020B0A04020102020204" pitchFamily="34" charset="0"/>
              </a:rPr>
              <a:t>.</a:t>
            </a:r>
            <a:r>
              <a:rPr lang="ru-RU" sz="2400" dirty="0">
                <a:latin typeface="Arial Black" panose="020B0A04020102020204" pitchFamily="34" charset="0"/>
              </a:rPr>
              <a:t/>
            </a:r>
            <a:br>
              <a:rPr lang="ru-RU" sz="2400" dirty="0">
                <a:latin typeface="Arial Black" panose="020B0A04020102020204" pitchFamily="34" charset="0"/>
              </a:rPr>
            </a:br>
            <a:endParaRPr lang="ru-RU" sz="2400" dirty="0">
              <a:latin typeface="Arial Black" panose="020B0A04020102020204" pitchFamily="34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5085184"/>
            <a:ext cx="2592288" cy="1786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416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332656"/>
            <a:ext cx="8280920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2"/>
                </a:solidFill>
              </a:rPr>
              <a:t>Расписание мероприятий для кураторов и волонтеров –медиаторов СШМ ОУ г. Краснодара </a:t>
            </a:r>
            <a:endParaRPr lang="ru-RU" sz="2800" b="1" dirty="0">
              <a:solidFill>
                <a:schemeClr val="accent2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7894005"/>
              </p:ext>
            </p:extLst>
          </p:nvPr>
        </p:nvGraphicFramePr>
        <p:xfrm>
          <a:off x="323528" y="1286763"/>
          <a:ext cx="8496943" cy="379181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800200"/>
                <a:gridCol w="2016224"/>
                <a:gridCol w="1728192"/>
                <a:gridCol w="1440160"/>
                <a:gridCol w="1512167"/>
              </a:tblGrid>
              <a:tr h="464446">
                <a:tc>
                  <a:txBody>
                    <a:bodyPr/>
                    <a:lstStyle/>
                    <a:p>
                      <a:r>
                        <a:rPr lang="ru-RU" dirty="0" smtClean="0"/>
                        <a:t>Ответственный куратор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Дата, время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Дата, время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Дата, время</a:t>
                      </a:r>
                      <a:endParaRPr lang="ru-RU" dirty="0"/>
                    </a:p>
                  </a:txBody>
                  <a:tcPr/>
                </a:tc>
              </a:tr>
              <a:tr h="998256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Мищенко</a:t>
                      </a:r>
                    </a:p>
                    <a:p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Наталья </a:t>
                      </a:r>
                    </a:p>
                    <a:p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Ивановна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МБОУ СОШ№37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05.04.2019</a:t>
                      </a:r>
                    </a:p>
                    <a:p>
                      <a:r>
                        <a:rPr lang="ru-RU" b="1" baseline="0" dirty="0" smtClean="0">
                          <a:solidFill>
                            <a:schemeClr val="accent2"/>
                          </a:solidFill>
                        </a:rPr>
                        <a:t>14.00-16.00</a:t>
                      </a:r>
                      <a:endParaRPr lang="ru-RU" b="1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12.04.2019</a:t>
                      </a:r>
                    </a:p>
                    <a:p>
                      <a:r>
                        <a:rPr lang="ru-RU" baseline="0" dirty="0" smtClean="0"/>
                        <a:t> </a:t>
                      </a:r>
                      <a:r>
                        <a:rPr lang="ru-RU" b="1" baseline="0" dirty="0" smtClean="0">
                          <a:solidFill>
                            <a:schemeClr val="accent2"/>
                          </a:solidFill>
                        </a:rPr>
                        <a:t>14.00-16.00</a:t>
                      </a:r>
                      <a:endParaRPr lang="ru-RU" b="1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19.04.2019</a:t>
                      </a:r>
                    </a:p>
                    <a:p>
                      <a:r>
                        <a:rPr lang="ru-RU" b="1" baseline="0" dirty="0" smtClean="0">
                          <a:solidFill>
                            <a:schemeClr val="accent2"/>
                          </a:solidFill>
                        </a:rPr>
                        <a:t>14.00-16.00</a:t>
                      </a:r>
                      <a:endParaRPr lang="ru-RU" b="1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</a:tr>
              <a:tr h="1008265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Безуглова</a:t>
                      </a:r>
                    </a:p>
                    <a:p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Ольга</a:t>
                      </a:r>
                      <a:r>
                        <a:rPr lang="ru-RU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</a:p>
                    <a:p>
                      <a:r>
                        <a:rPr lang="ru-RU" b="1" baseline="0" dirty="0" smtClean="0">
                          <a:solidFill>
                            <a:srgbClr val="002060"/>
                          </a:solidFill>
                        </a:rPr>
                        <a:t>Петровна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МБОУ СОШ№73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08.04.2019</a:t>
                      </a:r>
                    </a:p>
                    <a:p>
                      <a:r>
                        <a:rPr lang="ru-RU" b="1" dirty="0" smtClean="0">
                          <a:solidFill>
                            <a:schemeClr val="accent2"/>
                          </a:solidFill>
                        </a:rPr>
                        <a:t>13.00-15.00</a:t>
                      </a:r>
                      <a:endParaRPr lang="ru-RU" b="1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15.04.2019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chemeClr val="accent2"/>
                          </a:solidFill>
                        </a:rPr>
                        <a:t>13.00-15.00</a:t>
                      </a:r>
                    </a:p>
                    <a:p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22.04.2019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chemeClr val="accent2"/>
                          </a:solidFill>
                        </a:rPr>
                        <a:t>13.00-15.00</a:t>
                      </a:r>
                    </a:p>
                    <a:p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1145209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Хорошун</a:t>
                      </a:r>
                    </a:p>
                    <a:p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Марина</a:t>
                      </a:r>
                    </a:p>
                    <a:p>
                      <a:r>
                        <a:rPr lang="ru-RU" b="1" smtClean="0">
                          <a:solidFill>
                            <a:srgbClr val="002060"/>
                          </a:solidFill>
                        </a:rPr>
                        <a:t>Эдуардовна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МБОУ Гимназия № 40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04.04.2019</a:t>
                      </a:r>
                    </a:p>
                    <a:p>
                      <a:r>
                        <a:rPr lang="ru-RU" b="1" dirty="0" smtClean="0">
                          <a:solidFill>
                            <a:schemeClr val="accent2"/>
                          </a:solidFill>
                        </a:rPr>
                        <a:t>09.00-12.00</a:t>
                      </a:r>
                      <a:endParaRPr lang="ru-RU" b="1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18.04.2019</a:t>
                      </a:r>
                    </a:p>
                    <a:p>
                      <a:r>
                        <a:rPr lang="ru-RU" b="1" dirty="0" smtClean="0">
                          <a:solidFill>
                            <a:schemeClr val="accent2"/>
                          </a:solidFill>
                        </a:rPr>
                        <a:t>09.00-12.00</a:t>
                      </a:r>
                      <a:endParaRPr lang="ru-RU" b="1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4900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4000" b="1" dirty="0"/>
              <a:t>«Группы равных»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4294967295"/>
          </p:nvPr>
        </p:nvSpPr>
        <p:spPr>
          <a:xfrm>
            <a:off x="467544" y="1268760"/>
            <a:ext cx="4824536" cy="485772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rgbClr val="002060"/>
                </a:solidFill>
              </a:rPr>
              <a:t>Одной из форм обучения детей медиации для снижения конфликтности на территории образовательных учреждений является создание взрослыми так называемых </a:t>
            </a:r>
            <a:r>
              <a:rPr lang="ru-RU" sz="2400" b="1" dirty="0">
                <a:solidFill>
                  <a:srgbClr val="002060"/>
                </a:solidFill>
              </a:rPr>
              <a:t>"групп равных"</a:t>
            </a:r>
            <a:r>
              <a:rPr lang="ru-RU" sz="2400" dirty="0">
                <a:solidFill>
                  <a:srgbClr val="002060"/>
                </a:solidFill>
              </a:rPr>
              <a:t> </a:t>
            </a:r>
            <a:endParaRPr lang="ru-RU" sz="24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среди </a:t>
            </a:r>
            <a:r>
              <a:rPr lang="ru-RU" sz="2400" dirty="0">
                <a:solidFill>
                  <a:srgbClr val="002060"/>
                </a:solidFill>
              </a:rPr>
              <a:t>младших и старших подростков. </a:t>
            </a:r>
          </a:p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3068960"/>
            <a:ext cx="3822700" cy="2546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48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b="1" dirty="0" smtClean="0">
                <a:solidFill>
                  <a:schemeClr val="accent2"/>
                </a:solidFill>
              </a:rPr>
              <a:t>«Группы равных»</a:t>
            </a:r>
            <a:endParaRPr lang="ru-RU" b="1" dirty="0">
              <a:solidFill>
                <a:schemeClr val="accent2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4294967295"/>
          </p:nvPr>
        </p:nvSpPr>
        <p:spPr>
          <a:xfrm>
            <a:off x="395536" y="1196752"/>
            <a:ext cx="5112568" cy="492972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>
                <a:solidFill>
                  <a:srgbClr val="002060"/>
                </a:solidFill>
              </a:rPr>
              <a:t>способны курировать ребенка и подростка, внимательно отслеживать его потребности, одновременно обучая </a:t>
            </a:r>
            <a:endParaRPr lang="ru-RU" sz="28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2800" dirty="0" smtClean="0">
                <a:solidFill>
                  <a:srgbClr val="002060"/>
                </a:solidFill>
              </a:rPr>
              <a:t>его </a:t>
            </a:r>
            <a:r>
              <a:rPr lang="ru-RU" sz="2800" dirty="0">
                <a:solidFill>
                  <a:srgbClr val="002060"/>
                </a:solidFill>
              </a:rPr>
              <a:t>медиативным </a:t>
            </a:r>
            <a:endParaRPr lang="ru-RU" sz="28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2800" dirty="0" smtClean="0">
                <a:solidFill>
                  <a:srgbClr val="002060"/>
                </a:solidFill>
              </a:rPr>
              <a:t>навыкам </a:t>
            </a:r>
            <a:r>
              <a:rPr lang="ru-RU" sz="2800" dirty="0">
                <a:solidFill>
                  <a:srgbClr val="002060"/>
                </a:solidFill>
              </a:rPr>
              <a:t>общения и </a:t>
            </a:r>
            <a:endParaRPr lang="ru-RU" sz="28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2800" dirty="0" smtClean="0">
                <a:solidFill>
                  <a:srgbClr val="002060"/>
                </a:solidFill>
              </a:rPr>
              <a:t>способам </a:t>
            </a:r>
            <a:r>
              <a:rPr lang="ru-RU" sz="2800" dirty="0">
                <a:solidFill>
                  <a:srgbClr val="002060"/>
                </a:solidFill>
              </a:rPr>
              <a:t>их применения на практике</a:t>
            </a:r>
            <a:r>
              <a:rPr lang="ru-RU" dirty="0"/>
              <a:t>. </a:t>
            </a:r>
          </a:p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780928"/>
            <a:ext cx="3816424" cy="3874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785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sz="2800" dirty="0" smtClean="0"/>
              <a:t>РАБОЧАЯ ТЕТРАДЬ ШКОЛЬНОГО МЕДИАТОРА-ВОЛОНТЕРА представлена на сайтах:</a:t>
            </a:r>
          </a:p>
          <a:p>
            <a:pPr marL="0" indent="0" algn="ctr"/>
            <a:r>
              <a:rPr lang="en-US" sz="2800" dirty="0">
                <a:hlinkClick r:id="rId2"/>
              </a:rPr>
              <a:t>http://</a:t>
            </a:r>
            <a:r>
              <a:rPr lang="en-US" sz="2800" dirty="0" smtClean="0">
                <a:hlinkClick r:id="rId2"/>
              </a:rPr>
              <a:t>iro23.ru/sluzhba-mediacii</a:t>
            </a:r>
            <a:endParaRPr lang="ru-RU" sz="2800" dirty="0" smtClean="0"/>
          </a:p>
          <a:p>
            <a:pPr marL="0" indent="0" algn="ctr"/>
            <a:r>
              <a:rPr lang="en-US" sz="2800" dirty="0"/>
              <a:t>http://school37.centerstart.ru/sites/school37.centerstart.ru/files/tmp/doc/</a:t>
            </a:r>
            <a:r>
              <a:rPr lang="ru-RU" sz="2800" dirty="0"/>
              <a:t>Тетрадь%20медиатора-волонтера%20Гимназия%2040%20г.%20Краснодара.</a:t>
            </a:r>
            <a:r>
              <a:rPr lang="en-US" sz="2800" dirty="0" err="1"/>
              <a:t>docx</a:t>
            </a:r>
            <a:endParaRPr lang="ru-RU" sz="2800" dirty="0" smtClean="0"/>
          </a:p>
          <a:p>
            <a:pPr marL="0" indent="0" algn="ctr">
              <a:buNone/>
            </a:pPr>
            <a:r>
              <a:rPr lang="ru-RU" sz="2800" dirty="0" smtClean="0"/>
              <a:t>в разделе  </a:t>
            </a:r>
            <a:r>
              <a:rPr lang="ru-RU" sz="2800" u="sng" dirty="0" smtClean="0"/>
              <a:t>СШМ, документы СШМ</a:t>
            </a:r>
            <a:endParaRPr lang="ru-RU" sz="2800" b="1" u="sng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Тетрадь медиатора-волонтера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874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9345" y="404664"/>
            <a:ext cx="7851087" cy="236988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</a:rPr>
              <a:t>ПОДГОТОВКА МЕДИАТОРОВ-ВОЛОНТЕРОВ («ГРУПП РАВНЫХ»)</a:t>
            </a:r>
          </a:p>
          <a:p>
            <a:r>
              <a:rPr lang="ru-RU" sz="2800" b="1" dirty="0">
                <a:solidFill>
                  <a:srgbClr val="002060"/>
                </a:solidFill>
              </a:rPr>
              <a:t>В ШКОЛЕ</a:t>
            </a:r>
          </a:p>
          <a:p>
            <a:r>
              <a:rPr lang="ru-RU" sz="2800" b="1" dirty="0">
                <a:solidFill>
                  <a:srgbClr val="002060"/>
                </a:solidFill>
              </a:rPr>
              <a:t>МЕТОДИЧЕСКИЙ СБОРНИК</a:t>
            </a:r>
            <a:endParaRPr lang="ru-RU" sz="2800" b="1" dirty="0" smtClean="0">
              <a:solidFill>
                <a:srgbClr val="002060"/>
              </a:solidFill>
            </a:endParaRPr>
          </a:p>
          <a:p>
            <a:endParaRPr lang="ru-RU" dirty="0"/>
          </a:p>
          <a:p>
            <a:r>
              <a:rPr lang="en-US" dirty="0" smtClean="0"/>
              <a:t>http</a:t>
            </a:r>
            <a:r>
              <a:rPr lang="en-US" dirty="0"/>
              <a:t>://iro23.ru/sites/default/files/podgotovka_mediatrov-volonterov.pdf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09345" y="2990569"/>
            <a:ext cx="7848872" cy="193899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СЛУЖБА </a:t>
            </a:r>
            <a:r>
              <a:rPr lang="ru-RU" sz="2800" b="1" dirty="0">
                <a:solidFill>
                  <a:srgbClr val="002060"/>
                </a:solidFill>
              </a:rPr>
              <a:t>ШКОЛЬНОЙ МЕДИАЦИИ:</a:t>
            </a:r>
          </a:p>
          <a:p>
            <a:r>
              <a:rPr lang="ru-RU" sz="2800" b="1" dirty="0">
                <a:solidFill>
                  <a:srgbClr val="002060"/>
                </a:solidFill>
              </a:rPr>
              <a:t>ПРАКТИЧЕСКОЕ РУКОВОДСТВО</a:t>
            </a:r>
          </a:p>
          <a:p>
            <a:r>
              <a:rPr lang="ru-RU" sz="2800" b="1" dirty="0">
                <a:solidFill>
                  <a:srgbClr val="002060"/>
                </a:solidFill>
              </a:rPr>
              <a:t>Учебно-методическое пособие</a:t>
            </a:r>
          </a:p>
          <a:p>
            <a:r>
              <a:rPr lang="en-US" dirty="0" smtClean="0"/>
              <a:t>http</a:t>
            </a:r>
            <a:r>
              <a:rPr lang="en-US" dirty="0"/>
              <a:t>://iro23.ru/sites/default/files/posobie_po_mediacii_ryzhenko_markova.pdf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53343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35481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49086"/>
            <a:ext cx="8496944" cy="6375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862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://gimnasy.ucoz.ru/_si/0/3145958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911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doverie-petergof.ru/d/688801/d/ssh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41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5293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Для кого?</a:t>
            </a: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9457009"/>
              </p:ext>
            </p:extLst>
          </p:nvPr>
        </p:nvGraphicFramePr>
        <p:xfrm>
          <a:off x="323528" y="1700808"/>
          <a:ext cx="8568952" cy="3024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345802393"/>
              </p:ext>
            </p:extLst>
          </p:nvPr>
        </p:nvGraphicFramePr>
        <p:xfrm>
          <a:off x="395536" y="4500570"/>
          <a:ext cx="8496943" cy="19527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111928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 Служба Школьной Медиации. Подробно о деятельности.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1. Создание неконфликтного и комфортного пространства всех участников образовательного процесса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2. Профилактика и урегулирование возникающих  споров между учащимися, родителями и педагогическим составом лицея.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128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ЗАДАЧИ Службы Школьной Медиации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1. Воспитание нравственных норм  и морально-этических личных качества учащихся, как основы бесконфликтного общения в социуме.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2. Воспитание навыков неконфликтного общения в  межличностных отношениях,  используя медиативный подход и принципы медиации.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3. Обучение медиативным навыкам.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017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dirty="0" smtClean="0"/>
              <a:t>С</a:t>
            </a:r>
            <a:r>
              <a:rPr lang="ru-RU" sz="3200" dirty="0" smtClean="0"/>
              <a:t>ПОСОБЫ РЕШЕНИЯ ЗАДАЧ </a:t>
            </a:r>
            <a:r>
              <a:rPr lang="ru-RU" dirty="0" smtClean="0"/>
              <a:t>СШМ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4.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b="1" dirty="0" smtClean="0">
                <a:solidFill>
                  <a:schemeClr val="tx1"/>
                </a:solidFill>
              </a:rPr>
              <a:t>Информирование о способах неконфликтного общения через СМИ.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5. Совместный просмотр и обсуждение фильмов и спектаклей с учащимися и классными руководителями ….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6. Совместное выполнение творческих заданий и научно- исследовательской деятельности с учащимися и педагогами.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828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СШМ поможет: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r>
              <a:rPr lang="ru-RU" sz="1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сократить количество конфликтных ситуаций, в которые вовлекаются дети, их остроту;</a:t>
            </a:r>
          </a:p>
          <a:p>
            <a:r>
              <a:rPr lang="ru-RU" sz="1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повысить эффективность ведения профилактической и коррекционной работы, </a:t>
            </a:r>
          </a:p>
          <a:p>
            <a:r>
              <a:rPr lang="ru-RU" sz="1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повысить квалификацию работников школы по защите прав и интересов детей;</a:t>
            </a:r>
          </a:p>
          <a:p>
            <a:r>
              <a:rPr lang="ru-RU" sz="1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оптимизировать взаимодействие с органами и учреждениями системы профилактики безнадзорности и правонарушений несовершеннолетних;</a:t>
            </a:r>
          </a:p>
          <a:p>
            <a:r>
              <a:rPr lang="ru-RU" sz="1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оздоровить психологическую обстановку в образовательной организации.</a:t>
            </a:r>
          </a:p>
          <a:p>
            <a:pPr>
              <a:buNone/>
            </a:pPr>
            <a:r>
              <a:rPr lang="ru-RU" sz="9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72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183</TotalTime>
  <Words>873</Words>
  <Application>Microsoft Office PowerPoint</Application>
  <PresentationFormat>Экран (4:3)</PresentationFormat>
  <Paragraphs>124</Paragraphs>
  <Slides>19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Углы</vt:lpstr>
      <vt:lpstr>Тема Office</vt:lpstr>
      <vt:lpstr>1_Тема Office</vt:lpstr>
      <vt:lpstr>2_Тема Office</vt:lpstr>
      <vt:lpstr>3_Тема Office</vt:lpstr>
      <vt:lpstr>4_Тема Office</vt:lpstr>
      <vt:lpstr> Организация деятельности кураторов службы школьной медиации, участвующих в восстановительных медиативных мероприятиях.</vt:lpstr>
      <vt:lpstr>Презентация PowerPoint</vt:lpstr>
      <vt:lpstr>Презентация PowerPoint</vt:lpstr>
      <vt:lpstr>Презентация PowerPoint</vt:lpstr>
      <vt:lpstr>Для кого?</vt:lpstr>
      <vt:lpstr> Служба Школьной Медиации. Подробно о деятельности. </vt:lpstr>
      <vt:lpstr>ЗАДАЧИ Службы Школьной Медиации</vt:lpstr>
      <vt:lpstr>СПОСОБЫ РЕШЕНИЯ ЗАДАЧ СШМ</vt:lpstr>
      <vt:lpstr>СШМ поможет: </vt:lpstr>
      <vt:lpstr>Нормативно-правовая и методическая основа деятельности СШМ </vt:lpstr>
      <vt:lpstr>Презентация PowerPoint</vt:lpstr>
      <vt:lpstr>Интеграция метода "Школьной медиации"</vt:lpstr>
      <vt:lpstr> Медиативному подходу и основам медиации важно обучать наших учащихся. </vt:lpstr>
      <vt:lpstr>Презентация PowerPoint</vt:lpstr>
      <vt:lpstr>«Группы равных»</vt:lpstr>
      <vt:lpstr>«Группы равных»</vt:lpstr>
      <vt:lpstr>Тетрадь медиатора-волонтера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Света</dc:creator>
  <cp:lastModifiedBy>Света</cp:lastModifiedBy>
  <cp:revision>27</cp:revision>
  <dcterms:created xsi:type="dcterms:W3CDTF">2019-03-20T06:56:31Z</dcterms:created>
  <dcterms:modified xsi:type="dcterms:W3CDTF">2019-03-20T10:13:21Z</dcterms:modified>
</cp:coreProperties>
</file>